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704"/>
    <p:restoredTop sz="94660"/>
  </p:normalViewPr>
  <p:slideViewPr>
    <p:cSldViewPr snapToGrid="0">
      <p:cViewPr varScale="1">
        <p:scale>
          <a:sx n="100" d="100"/>
          <a:sy n="100" d="100"/>
        </p:scale>
        <p:origin x="202" y="62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file:///C:/Users/&#49900;&#50864;&#51456;/Desktop/12.mp4" TargetMode="External" /><Relationship Id="rId3" Type="http://schemas.microsoft.com/office/2007/relationships/media" Target="file:///C:\Users\&#49900;&#50864;&#51456;\Desktop\12.mp4" TargetMode="External" /><Relationship Id="rId4" Type="http://schemas.openxmlformats.org/officeDocument/2006/relationships/image" Target="../media/image21.png"  /><Relationship Id="rId5" Type="http://schemas.openxmlformats.org/officeDocument/2006/relationships/audio" Target="../media/audio1.wav"  /><Relationship Id="rId6" Type="http://schemas.microsoft.com/office/2007/relationships/media" Target="../media/audio1.wav"  /><Relationship Id="rId7" Type="http://schemas.openxmlformats.org/officeDocument/2006/relationships/image" Target="../media/image2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40675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2777" y="2974310"/>
            <a:ext cx="66864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bg1"/>
                </a:solidFill>
              </a:rPr>
              <a:t>졸음운전 방지 시스템</a:t>
            </a:r>
            <a:endParaRPr lang="en-US" altLang="ko-KR" sz="5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9141212" y="5058667"/>
            <a:ext cx="42536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</a:rPr>
              <a:t>담당교수 </a:t>
            </a:r>
            <a:r>
              <a:rPr lang="ko-KR" altLang="en-US" sz="1600" b="1">
                <a:solidFill>
                  <a:schemeClr val="bg1"/>
                </a:solidFill>
              </a:rPr>
              <a:t>김관중 교수님</a:t>
            </a:r>
            <a:endParaRPr lang="ko-KR" altLang="en-US" sz="16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</a:rPr>
              <a:t>팀       명 </a:t>
            </a:r>
            <a:r>
              <a:rPr lang="ko-KR" altLang="en-US" sz="1600" b="1">
                <a:solidFill>
                  <a:schemeClr val="bg1"/>
                </a:solidFill>
              </a:rPr>
              <a:t>딥슬립</a:t>
            </a:r>
            <a:endParaRPr lang="ko-KR" altLang="en-US" sz="16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</a:rPr>
              <a:t>팀       장 </a:t>
            </a:r>
            <a:r>
              <a:rPr lang="en-US" altLang="ko-KR" sz="1600" b="1">
                <a:solidFill>
                  <a:schemeClr val="bg1"/>
                </a:solidFill>
              </a:rPr>
              <a:t>201601142 </a:t>
            </a:r>
            <a:r>
              <a:rPr lang="ko-KR" altLang="en-US" sz="1600" b="1">
                <a:solidFill>
                  <a:schemeClr val="bg1"/>
                </a:solidFill>
              </a:rPr>
              <a:t>심우준</a:t>
            </a:r>
            <a:endParaRPr lang="ko-KR" altLang="en-US" sz="16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</a:rPr>
              <a:t>팀       원 </a:t>
            </a:r>
            <a:r>
              <a:rPr lang="en-US" altLang="ko-KR" sz="1600" b="1">
                <a:solidFill>
                  <a:schemeClr val="bg1"/>
                </a:solidFill>
              </a:rPr>
              <a:t>201601138 </a:t>
            </a:r>
            <a:r>
              <a:rPr lang="ko-KR" altLang="en-US" sz="1600" b="1">
                <a:solidFill>
                  <a:schemeClr val="bg1"/>
                </a:solidFill>
              </a:rPr>
              <a:t>손지석</a:t>
            </a:r>
            <a:endParaRPr lang="ko-KR" altLang="en-US" sz="16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b="1">
                <a:solidFill>
                  <a:schemeClr val="bg1"/>
                </a:solidFill>
              </a:rPr>
              <a:t>               201601147 </a:t>
            </a:r>
            <a:r>
              <a:rPr lang="ko-KR" altLang="en-US" sz="1600" b="1">
                <a:solidFill>
                  <a:schemeClr val="bg1"/>
                </a:solidFill>
              </a:rPr>
              <a:t>이동연</a:t>
            </a:r>
            <a:endParaRPr lang="ko-KR" altLang="en-US" sz="16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1600" b="1">
                <a:solidFill>
                  <a:schemeClr val="bg1"/>
                </a:solidFill>
              </a:rPr>
              <a:t>               201800997 </a:t>
            </a:r>
            <a:r>
              <a:rPr lang="ko-KR" altLang="en-US" sz="1600" b="1">
                <a:solidFill>
                  <a:schemeClr val="bg1"/>
                </a:solidFill>
              </a:rPr>
              <a:t>김소은</a:t>
            </a:r>
            <a:endParaRPr lang="ko-KR" altLang="en-US" sz="1600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>
                <a:solidFill>
                  <a:schemeClr val="bg1"/>
                </a:solidFill>
              </a:rPr>
              <a:t>항공소프트웨어프로젝트 </a:t>
            </a:r>
            <a:r>
              <a:rPr lang="en-US" altLang="ko-KR" sz="1400" spc="-150">
                <a:solidFill>
                  <a:schemeClr val="bg1"/>
                </a:solidFill>
              </a:rPr>
              <a:t>I</a:t>
            </a:r>
            <a:endParaRPr lang="ko-KR" altLang="en-US" sz="1400" spc="-15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>
                <a:solidFill>
                  <a:schemeClr val="bg1"/>
                </a:solidFill>
              </a:rPr>
              <a:t>졸음운전 방지 시스템</a:t>
            </a:r>
            <a:endParaRPr lang="ko-KR" altLang="en-US" sz="1400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1904364"/>
            <a:ext cx="280971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졸음 운전 경고 시스템 알고리즘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8035" y="2273696"/>
            <a:ext cx="2771775" cy="4581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4.1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b="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1904364"/>
            <a:ext cx="280971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야간 주행을 위한 영상 처리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4.2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b="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3159" y="2829005"/>
            <a:ext cx="7620000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0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4.2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612836"/>
            <a:ext cx="28110846" cy="35086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sz="2400">
                <a:latin typeface="+mn-ea"/>
              </a:rPr>
              <a:t>gray = cv2.cvtColor(img_frame, cv2.COLOR_BGR2GRAY)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lab = cv2.cvtColor(img_frame, cv2.COLOR_BGR2LAB)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L = lab[:, :, 0]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med_L = cv2.medianBlur(L, 99)  # median filter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invert_L = cv2.bitwise_not(med_L)  # invert lightness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composed = cv2.addWeighted(gray, 0.75, invert_L, 0.25, 0)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r>
              <a:rPr lang="en-US" altLang="ko-KR" sz="2400">
                <a:latin typeface="+mn-ea"/>
              </a:rPr>
              <a:t>img_gray = composed</a:t>
            </a:r>
            <a:endParaRPr lang="en-US" altLang="ko-KR" sz="2400">
              <a:latin typeface="+mn-ea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>
          <a:xfrm>
            <a:off x="1136650" y="1904364"/>
            <a:ext cx="280971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야간 주행을 위한 영상 처리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4.2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5414" y="2557638"/>
            <a:ext cx="6817018" cy="405333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야간 주행을 위한 영상 처리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4.3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722354"/>
            <a:ext cx="28097196" cy="2954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(lStart, lEnd) = face_utils.FACIAL_LANDMARKS_IDXS["left_eye"]</a:t>
            </a:r>
            <a:endParaRPr lang="en-US" altLang="ko-KR" sz="24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(rStart, rEnd) = face_utils.FACIAL_LANDMARKS_IDXS["right_eye"]</a:t>
            </a:r>
            <a:endParaRPr lang="en-US" altLang="ko-KR" sz="240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shape = predictor(img_frame, face)  # </a:t>
            </a:r>
            <a:r>
              <a:rPr lang="ko-KR" altLang="en-US" sz="2400">
                <a:latin typeface="+mj-ea"/>
                <a:ea typeface="+mj-ea"/>
              </a:rPr>
              <a:t>얼굴에서 </a:t>
            </a:r>
            <a:r>
              <a:rPr lang="en-US" altLang="ko-KR" sz="2400">
                <a:latin typeface="+mj-ea"/>
                <a:ea typeface="+mj-ea"/>
              </a:rPr>
              <a:t>68</a:t>
            </a:r>
            <a:r>
              <a:rPr lang="ko-KR" altLang="en-US" sz="2400">
                <a:latin typeface="+mj-ea"/>
                <a:ea typeface="+mj-ea"/>
              </a:rPr>
              <a:t>개 점 찾기</a:t>
            </a:r>
            <a:endParaRPr lang="ko-KR" altLang="en-US" sz="24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shape = face_utils.shape_to_np(shape)</a:t>
            </a:r>
            <a:endParaRPr lang="en-US" altLang="ko-KR" sz="24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leftEye = shape[lStart:lEnd]</a:t>
            </a:r>
            <a:endParaRPr lang="en-US" altLang="ko-KR" sz="24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400">
                <a:latin typeface="+mj-ea"/>
                <a:ea typeface="+mj-ea"/>
              </a:rPr>
              <a:t>rightEye = shape[rStart:rEnd]</a:t>
            </a:r>
            <a:endParaRPr lang="en-US" altLang="ko-KR" sz="240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눈동자 인식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089030"/>
            <a:ext cx="28097196" cy="31393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>
                <a:latin typeface="+mn-ea"/>
              </a:rPr>
              <a:t>leftEyeHull = cv2.convexHull(leftEye)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>
                <a:latin typeface="+mn-ea"/>
              </a:rPr>
              <a:t>rightEyeHull = cv2.convexHull(rightEye)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>
                <a:latin typeface="+mn-ea"/>
              </a:rPr>
              <a:t>cv2.drawContours(img_frame, [leftEyeHull], -1, (0, 255, 0), 1)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>
                <a:latin typeface="+mn-ea"/>
              </a:rPr>
              <a:t>cv2.drawContours(img_frame, [rightEyeHull], -1, (0, 255, 0), 1)</a:t>
            </a:r>
            <a:endParaRPr lang="en-US" altLang="ko-KR">
              <a:latin typeface="+mn-ea"/>
            </a:endParaRPr>
          </a:p>
          <a:p>
            <a:pPr lvl="0">
              <a:defRPr/>
            </a:pPr>
            <a:endParaRPr lang="en-US" altLang="ko-KR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38961" y="2539760"/>
            <a:ext cx="3848100" cy="3267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4.3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눈동자 인식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91030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4.4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137772"/>
            <a:ext cx="28110846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눈 영상비</a:t>
            </a:r>
            <a:r>
              <a:rPr lang="en-US" altLang="ko-KR">
                <a:latin typeface="+mj-ea"/>
                <a:ea typeface="+mj-ea"/>
              </a:rPr>
              <a:t>(eye aspect ratio, EAR)</a:t>
            </a:r>
            <a:r>
              <a:rPr lang="ko-KR" altLang="en-US">
                <a:latin typeface="+mj-ea"/>
                <a:ea typeface="+mj-ea"/>
              </a:rPr>
              <a:t>는 그림 같이 눈 인식에 의해 검출된 안구에 </a:t>
            </a:r>
            <a:r>
              <a:rPr lang="en-US" altLang="ko-KR">
                <a:latin typeface="+mj-ea"/>
                <a:ea typeface="+mj-ea"/>
              </a:rPr>
              <a:t>p1</a:t>
            </a:r>
            <a:r>
              <a:rPr lang="ko-KR" altLang="en-US">
                <a:latin typeface="+mj-ea"/>
                <a:ea typeface="+mj-ea"/>
              </a:rPr>
              <a:t>부터 </a:t>
            </a:r>
            <a:r>
              <a:rPr lang="en-US" altLang="ko-KR">
                <a:latin typeface="+mj-ea"/>
                <a:ea typeface="+mj-ea"/>
              </a:rPr>
              <a:t>p6</a:t>
            </a:r>
            <a:r>
              <a:rPr lang="ko-KR" altLang="en-US">
                <a:latin typeface="+mj-ea"/>
                <a:ea typeface="+mj-ea"/>
              </a:rPr>
              <a:t>까지의 </a:t>
            </a:r>
            <a:r>
              <a:rPr lang="en-US" altLang="ko-KR">
                <a:latin typeface="+mj-ea"/>
                <a:ea typeface="+mj-ea"/>
              </a:rPr>
              <a:t>6 </a:t>
            </a:r>
            <a:r>
              <a:rPr lang="ko-KR" altLang="en-US">
                <a:latin typeface="+mj-ea"/>
                <a:ea typeface="+mj-ea"/>
              </a:rPr>
              <a:t>개의</a:t>
            </a: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좌표를 이용하여 계산된다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>
                <a:latin typeface="+mn-ea"/>
              </a:rPr>
              <a:t>각 눈은 </a:t>
            </a:r>
            <a:r>
              <a:rPr lang="en-US" altLang="ko-KR">
                <a:latin typeface="+mn-ea"/>
              </a:rPr>
              <a:t>6</a:t>
            </a:r>
            <a:r>
              <a:rPr lang="ko-KR" altLang="en-US">
                <a:latin typeface="+mn-ea"/>
              </a:rPr>
              <a:t>개의 </a:t>
            </a:r>
            <a:r>
              <a:rPr lang="en-US" altLang="ko-KR">
                <a:latin typeface="+mn-ea"/>
              </a:rPr>
              <a:t>(x, y)</a:t>
            </a:r>
            <a:r>
              <a:rPr lang="ko-KR" altLang="en-US">
                <a:latin typeface="+mn-ea"/>
              </a:rPr>
              <a:t>좌표로 표현되며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눈의 왼쪽 끝에서 시작하여 나머지 영역을 시계방향으로 돌며 좌표</a:t>
            </a:r>
            <a:endParaRPr lang="ko-KR" altLang="en-US">
              <a:latin typeface="+mn-ea"/>
            </a:endParaRPr>
          </a:p>
          <a:p>
            <a:pPr lvl="0">
              <a:defRPr/>
            </a:pPr>
            <a:r>
              <a:rPr lang="ko-KR" altLang="en-US">
                <a:latin typeface="+mn-ea"/>
              </a:rPr>
              <a:t>를 지정한다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6580"/>
          <a:stretch>
            <a:fillRect/>
          </a:stretch>
        </p:blipFill>
        <p:spPr>
          <a:xfrm>
            <a:off x="2634834" y="3716295"/>
            <a:ext cx="2857500" cy="29720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9992" y="4569474"/>
            <a:ext cx="2867025" cy="504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17313" y="5202315"/>
            <a:ext cx="251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눈 영상비를 구하는 식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눈 깜빡임 인식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4.4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539760"/>
            <a:ext cx="28110846" cy="48013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눈의 영상비를 구하는 식을 코드로 변환</a:t>
            </a:r>
            <a:endParaRPr lang="ko-KR" altLang="en-US"/>
          </a:p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def eye_ratio(eyepoint):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    A = dist.euclidean(eyepoint[1],eyepoint[5])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    B = dist.euclidean(eyepoint[2],eyepoint[4])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    C = dist.euclidean(eyepoint[0],eyepoint[3])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    ER = (A+B) / (2.0*C)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눈의 좌표를 구해 눈의 영상비 구하기</a:t>
            </a: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</a:rPr>
              <a:t>leftEAR = eye_ratio(leftEye)</a:t>
            </a:r>
            <a:endParaRPr lang="en-US" altLang="ko-KR">
              <a:latin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</a:rPr>
              <a:t>rightEAR = eye_ratio(rightEye)</a:t>
            </a:r>
            <a:endParaRPr lang="en-US" altLang="ko-KR">
              <a:latin typeface="+mj-ea"/>
            </a:endParaRPr>
          </a:p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0267" y="4034258"/>
            <a:ext cx="2867025" cy="504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눈 깜빡임 인식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4.5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700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주요 동작 및 특징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136650" y="2089031"/>
            <a:ext cx="28110846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>
                <a:latin typeface="+mj-ea"/>
                <a:ea typeface="+mj-ea"/>
              </a:rPr>
              <a:t>EAR </a:t>
            </a:r>
            <a:r>
              <a:rPr lang="ko-KR" altLang="en-US">
                <a:latin typeface="+mj-ea"/>
                <a:ea typeface="+mj-ea"/>
              </a:rPr>
              <a:t>결과가 지정된 문턱 값을 넘었는지 확인함으로써 눈을 감았는지 뜨고 있는지 판단 가능</a:t>
            </a: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</a:t>
            </a:r>
            <a:r>
              <a:rPr lang="ko-KR" altLang="en-US">
                <a:latin typeface="+mj-ea"/>
                <a:ea typeface="+mj-ea"/>
              </a:rPr>
              <a:t>  일반적으로 쓰는 값은 </a:t>
            </a:r>
            <a:r>
              <a:rPr lang="en-US" altLang="ko-KR">
                <a:latin typeface="+mj-ea"/>
                <a:ea typeface="+mj-ea"/>
              </a:rPr>
              <a:t>0.30</a:t>
            </a:r>
            <a:r>
              <a:rPr lang="ko-KR" altLang="en-US">
                <a:latin typeface="+mj-ea"/>
                <a:ea typeface="+mj-ea"/>
              </a:rPr>
              <a:t>이며</a:t>
            </a:r>
            <a:r>
              <a:rPr lang="en-US" altLang="ko-KR">
                <a:latin typeface="+mj-ea"/>
                <a:ea typeface="+mj-ea"/>
              </a:rPr>
              <a:t>,</a:t>
            </a:r>
            <a:r>
              <a:rPr lang="ko-KR" altLang="en-US">
                <a:latin typeface="+mj-ea"/>
                <a:ea typeface="+mj-ea"/>
              </a:rPr>
              <a:t> 이번 프로젝트 에서는 </a:t>
            </a:r>
            <a:r>
              <a:rPr lang="en-US" altLang="ko-KR">
                <a:latin typeface="+mj-ea"/>
                <a:ea typeface="+mj-ea"/>
              </a:rPr>
              <a:t>0.25</a:t>
            </a:r>
            <a:r>
              <a:rPr lang="ko-KR" altLang="en-US">
                <a:latin typeface="+mj-ea"/>
                <a:ea typeface="+mj-ea"/>
              </a:rPr>
              <a:t>로 설정되어 동작</a:t>
            </a:r>
            <a:endParaRPr lang="ko-KR" altLang="en-US">
              <a:latin typeface="+mj-ea"/>
              <a:ea typeface="+mj-ea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 EAR </a:t>
            </a:r>
            <a:r>
              <a:rPr lang="ko-KR" altLang="en-US">
                <a:latin typeface="+mj-ea"/>
                <a:ea typeface="+mj-ea"/>
              </a:rPr>
              <a:t>값이 설정한 값보다 작으면 운전자가 졸고있는 것으로 판단하여 카운트가 증가</a:t>
            </a:r>
            <a:r>
              <a:rPr lang="en-US" altLang="ko-KR">
                <a:latin typeface="+mj-ea"/>
                <a:ea typeface="+mj-ea"/>
              </a:rPr>
              <a:t>,</a:t>
            </a:r>
            <a:endParaRPr lang="en-US" altLang="ko-KR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   카운트가 </a:t>
            </a:r>
            <a:r>
              <a:rPr lang="en-US" altLang="ko-KR">
                <a:latin typeface="+mj-ea"/>
                <a:ea typeface="+mj-ea"/>
              </a:rPr>
              <a:t>25</a:t>
            </a:r>
            <a:r>
              <a:rPr lang="ko-KR" altLang="en-US">
                <a:latin typeface="+mj-ea"/>
                <a:ea typeface="+mj-ea"/>
              </a:rPr>
              <a:t>가 되면 비프음 발생</a:t>
            </a:r>
            <a:endParaRPr lang="ko-KR" altLang="en-US">
              <a:latin typeface="+mj-ea"/>
              <a:ea typeface="+mj-ea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7501" y="4254073"/>
            <a:ext cx="8382000" cy="2476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5" name="TextBox 14"/>
          <p:cNvSpPr txBox="1"/>
          <p:nvPr/>
        </p:nvSpPr>
        <p:spPr>
          <a:xfrm>
            <a:off x="2289252" y="1180991"/>
            <a:ext cx="17743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Key Actions And Features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졸음 운전 판단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6360261" cy="769441"/>
            <a:chOff x="510077" y="2691080"/>
            <a:chExt cx="6360261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50260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개발 환경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63801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개발 환경</a:t>
              </a:r>
              <a:endParaRPr lang="ko-KR" altLang="en-US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5.</a:t>
            </a:r>
            <a:endParaRPr lang="en-US" altLang="ko-KR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910" b="117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2541" y="-89986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68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164024"/>
            <a:ext cx="568366" cy="358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5809" y="4045555"/>
            <a:ext cx="5668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003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8027" y="4929296"/>
            <a:ext cx="5646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004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4517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프로젝트 개요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154760"/>
            <a:ext cx="1967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프로젝트 초기 목표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035881"/>
            <a:ext cx="14517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프로젝트 설명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4929296"/>
            <a:ext cx="1737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주요 동작 및 특징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4144" y="314467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199" y="403588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28077" y="492708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61108" y="613261"/>
            <a:ext cx="14448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CONTENTS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2225993" y="5225664"/>
            <a:ext cx="3541394" cy="14683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30000"/>
              </a:lnSpc>
              <a:buFont typeface="Wingdings"/>
              <a:buChar char="§"/>
              <a:defRPr lang="ko-KR" altLang="en-US"/>
            </a:pPr>
            <a:r>
              <a:rPr lang="ko-KR" altLang="en-US" sz="1400" b="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rPr>
              <a:t>졸음 운전 경고 시스템 알고리즘</a:t>
            </a:r>
            <a:endParaRPr lang="ko-KR" altLang="en-US" sz="1400" b="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  <a:p>
            <a:pPr marL="180975" indent="-180975">
              <a:lnSpc>
                <a:spcPct val="130000"/>
              </a:lnSpc>
              <a:buFont typeface="Wingdings"/>
              <a:buChar char="§"/>
              <a:defRPr lang="ko-KR" altLang="en-US"/>
            </a:pPr>
            <a:r>
              <a:rPr lang="ko-KR" altLang="en-US" sz="1400" b="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rPr>
              <a:t>야간 주행을 위한 영상  처리</a:t>
            </a:r>
            <a:endParaRPr lang="ko-KR" altLang="en-US" sz="1400" b="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  <a:p>
            <a:pPr marL="180975" indent="-180975">
              <a:lnSpc>
                <a:spcPct val="130000"/>
              </a:lnSpc>
              <a:buFont typeface="Wingdings"/>
              <a:buChar char="§"/>
              <a:defRPr lang="ko-KR" altLang="en-US"/>
            </a:pPr>
            <a:r>
              <a:rPr lang="ko-KR" altLang="en-US" sz="1400" b="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rPr>
              <a:t>눈동자 인식 </a:t>
            </a:r>
            <a:endParaRPr lang="ko-KR" altLang="en-US" sz="1400" b="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  <a:p>
            <a:pPr marL="180975" indent="-180975">
              <a:lnSpc>
                <a:spcPct val="130000"/>
              </a:lnSpc>
              <a:buFont typeface="Wingdings"/>
              <a:buChar char="§"/>
              <a:defRPr lang="ko-KR" altLang="en-US"/>
            </a:pPr>
            <a:r>
              <a:rPr lang="ko-KR" altLang="en-US" sz="1400" b="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rPr>
              <a:t>눈 깜빡임 인식</a:t>
            </a:r>
            <a:endParaRPr lang="ko-KR" altLang="en-US" sz="1400" b="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  <a:p>
            <a:pPr marL="180975" indent="-180975">
              <a:lnSpc>
                <a:spcPct val="130000"/>
              </a:lnSpc>
              <a:buFont typeface="Wingdings"/>
              <a:buChar char="§"/>
              <a:defRPr lang="ko-KR" altLang="en-US"/>
            </a:pPr>
            <a:r>
              <a:rPr lang="ko-KR" altLang="en-US" sz="1400" b="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rPr>
              <a:t>졸음 운전 판단</a:t>
            </a:r>
            <a:endParaRPr lang="ko-KR" altLang="en-US" sz="1400" b="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13993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658006" y="2257503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005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03348" y="2267178"/>
            <a:ext cx="1041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개발 환경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22870" y="314467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58005" y="3169923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006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3348" y="3164023"/>
            <a:ext cx="1698592" cy="358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단계별 제작 과정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131747" y="401132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57106" y="4021001"/>
            <a:ext cx="569387" cy="3585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007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26493" y="4021001"/>
            <a:ext cx="819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0" spc="-150">
                <a:solidFill>
                  <a:schemeClr val="bg1"/>
                </a:solidFill>
              </a:rPr>
              <a:t>피드백</a:t>
            </a: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6493" y="4946436"/>
            <a:ext cx="2562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b="0" spc="-15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47964" y="48843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73160" y="4912964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008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65088" y="4905309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bg1"/>
                </a:solidFill>
              </a:rPr>
              <a:t>결과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13585" y="652394"/>
            <a:ext cx="19240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개발 환경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6" name="그림 10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250" y="2947650"/>
            <a:ext cx="4014032" cy="2348345"/>
          </a:xfrm>
          <a:prstGeom prst="rect">
            <a:avLst/>
          </a:prstGeom>
        </p:spPr>
      </p:pic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5448" y="2961947"/>
            <a:ext cx="3607261" cy="2334110"/>
          </a:xfrm>
          <a:prstGeom prst="rect">
            <a:avLst/>
          </a:prstGeom>
        </p:spPr>
      </p:pic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88875" y="2961947"/>
            <a:ext cx="3313241" cy="2375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5" name="TextBox 14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5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9252" y="1180991"/>
            <a:ext cx="19527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Developmental </a:t>
            </a:r>
            <a:r>
              <a:rPr lang="en-US" altLang="ko-KR" sz="1400" spc="-150">
                <a:solidFill>
                  <a:schemeClr val="accent4"/>
                </a:solidFill>
              </a:rPr>
              <a:t>E</a:t>
            </a:r>
            <a:r>
              <a:rPr lang="en-US" altLang="ko-KR" sz="1400" b="0" spc="-150">
                <a:solidFill>
                  <a:schemeClr val="accent4"/>
                </a:solidFill>
              </a:rPr>
              <a:t>nvironment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13585" y="652394"/>
            <a:ext cx="19240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개발 환경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6" name="그림 10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2090" y="2189758"/>
            <a:ext cx="3987817" cy="2333009"/>
          </a:xfrm>
          <a:prstGeom prst="rect">
            <a:avLst/>
          </a:prstGeom>
        </p:spPr>
      </p:pic>
      <p:sp>
        <p:nvSpPr>
          <p:cNvPr id="1030" name="TextBox 67"/>
          <p:cNvSpPr txBox="1"/>
          <p:nvPr/>
        </p:nvSpPr>
        <p:spPr>
          <a:xfrm>
            <a:off x="1840771" y="4860690"/>
            <a:ext cx="8510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2019</a:t>
            </a:r>
            <a:r>
              <a:rPr lang="ko-KR" altLang="en-US">
                <a:solidFill>
                  <a:schemeClr val="accent4"/>
                </a:solidFill>
              </a:rPr>
              <a:t>년도까지 라즈비안이라 불렀던 라즈베리파이 </a:t>
            </a:r>
            <a:r>
              <a:rPr lang="en-US" altLang="ko-KR">
                <a:solidFill>
                  <a:schemeClr val="accent4"/>
                </a:solidFill>
              </a:rPr>
              <a:t>os </a:t>
            </a:r>
            <a:endParaRPr lang="en-US" altLang="ko-KR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2020</a:t>
            </a:r>
            <a:r>
              <a:rPr lang="ko-KR" altLang="en-US">
                <a:solidFill>
                  <a:schemeClr val="accent4"/>
                </a:solidFill>
              </a:rPr>
              <a:t>년도에 라즈베리파이 이미저라는 프로그램이 나오면서 훨씬 더 쉬워짐</a:t>
            </a:r>
            <a:endParaRPr lang="en-US" b="0" i="0" u="none" strike="noStrike"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5" name="TextBox 14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5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9252" y="1180991"/>
            <a:ext cx="19527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Developmental </a:t>
            </a:r>
            <a:r>
              <a:rPr lang="en-US" altLang="ko-KR" sz="1400" spc="-150">
                <a:solidFill>
                  <a:schemeClr val="accent4"/>
                </a:solidFill>
              </a:rPr>
              <a:t>E</a:t>
            </a:r>
            <a:r>
              <a:rPr lang="en-US" altLang="ko-KR" sz="1400" b="0" spc="-150">
                <a:solidFill>
                  <a:schemeClr val="accent4"/>
                </a:solidFill>
              </a:rPr>
              <a:t>nvironment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56442" y="4989514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13585" y="652394"/>
            <a:ext cx="19240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개발 환경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6245" y="2084948"/>
            <a:ext cx="3799508" cy="2458505"/>
          </a:xfrm>
          <a:prstGeom prst="rect">
            <a:avLst/>
          </a:prstGeom>
        </p:spPr>
      </p:pic>
      <p:sp>
        <p:nvSpPr>
          <p:cNvPr id="1030" name="TextBox 67"/>
          <p:cNvSpPr txBox="1"/>
          <p:nvPr/>
        </p:nvSpPr>
        <p:spPr>
          <a:xfrm>
            <a:off x="1867281" y="4864560"/>
            <a:ext cx="9063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4"/>
                </a:solidFill>
              </a:rPr>
              <a:t>파이썬(Python)은 1991년 프로그래머인 귀도 반 로섬(Guido van Rossum)이 발표한</a:t>
            </a:r>
            <a:endParaRPr lang="ko-KR" altLang="en-US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accent4"/>
                </a:solidFill>
              </a:rPr>
              <a:t>고급 프로그래밍 언어로</a:t>
            </a:r>
            <a:r>
              <a:rPr lang="en-US" altLang="ko-KR">
                <a:solidFill>
                  <a:schemeClr val="accent4"/>
                </a:solidFill>
              </a:rPr>
              <a:t>, </a:t>
            </a:r>
            <a:r>
              <a:rPr lang="ko-KR" altLang="en-US">
                <a:solidFill>
                  <a:schemeClr val="accent4"/>
                </a:solidFill>
              </a:rPr>
              <a:t>문법이 쉽고 간결하며 개발 속도가 빠름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56442" y="4989514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5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9252" y="1180991"/>
            <a:ext cx="19527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Developmental </a:t>
            </a:r>
            <a:r>
              <a:rPr lang="en-US" altLang="ko-KR" sz="1400" spc="-150">
                <a:solidFill>
                  <a:schemeClr val="accent4"/>
                </a:solidFill>
              </a:rPr>
              <a:t>E</a:t>
            </a:r>
            <a:r>
              <a:rPr lang="en-US" altLang="ko-KR" sz="1400" b="0" spc="-150">
                <a:solidFill>
                  <a:schemeClr val="accent4"/>
                </a:solidFill>
              </a:rPr>
              <a:t>nvironment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13585" y="652394"/>
            <a:ext cx="19240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개발 환경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2178" y="1993440"/>
            <a:ext cx="3767644" cy="2701330"/>
          </a:xfrm>
          <a:prstGeom prst="rect">
            <a:avLst/>
          </a:prstGeom>
        </p:spPr>
      </p:pic>
      <p:sp>
        <p:nvSpPr>
          <p:cNvPr id="1030" name="TextBox 67"/>
          <p:cNvSpPr txBox="1"/>
          <p:nvPr/>
        </p:nvSpPr>
        <p:spPr>
          <a:xfrm>
            <a:off x="1823326" y="4864560"/>
            <a:ext cx="62590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Open CV</a:t>
            </a:r>
            <a:r>
              <a:rPr lang="ko-KR" altLang="en-US">
                <a:solidFill>
                  <a:schemeClr val="accent4"/>
                </a:solidFill>
              </a:rPr>
              <a:t>는 </a:t>
            </a:r>
            <a:r>
              <a:rPr lang="en-US" altLang="ko-KR">
                <a:solidFill>
                  <a:schemeClr val="accent4"/>
                </a:solidFill>
              </a:rPr>
              <a:t>Open Soure Computer Vision Library</a:t>
            </a:r>
            <a:r>
              <a:rPr lang="ko-KR" altLang="en-US">
                <a:solidFill>
                  <a:schemeClr val="accent4"/>
                </a:solidFill>
              </a:rPr>
              <a:t>의 약자로 </a:t>
            </a:r>
            <a:endParaRPr lang="ko-KR" altLang="en-US">
              <a:solidFill>
                <a:schemeClr val="accent4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accent4"/>
                </a:solidFill>
              </a:rPr>
              <a:t>컴퓨터 비전</a:t>
            </a:r>
            <a:r>
              <a:rPr lang="en-US" altLang="ko-KR">
                <a:solidFill>
                  <a:schemeClr val="accent4"/>
                </a:solidFill>
              </a:rPr>
              <a:t>,</a:t>
            </a:r>
            <a:r>
              <a:rPr lang="ko-KR" altLang="en-US">
                <a:solidFill>
                  <a:schemeClr val="accent4"/>
                </a:solidFill>
              </a:rPr>
              <a:t> 즉 영상 처리에 대한 라이브러리임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5" name="TextBox 14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5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9252" y="1180991"/>
            <a:ext cx="19527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Developmental </a:t>
            </a:r>
            <a:r>
              <a:rPr lang="en-US" altLang="ko-KR" sz="1400" spc="-150">
                <a:solidFill>
                  <a:schemeClr val="accent4"/>
                </a:solidFill>
              </a:rPr>
              <a:t>E</a:t>
            </a:r>
            <a:r>
              <a:rPr lang="en-US" altLang="ko-KR" sz="1400" b="0" spc="-150">
                <a:solidFill>
                  <a:schemeClr val="accent4"/>
                </a:solidFill>
              </a:rPr>
              <a:t>nvironment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56442" y="4989514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6360261" cy="769441"/>
            <a:chOff x="510077" y="2691080"/>
            <a:chExt cx="6360261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427552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단계별 제작 과정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63801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단계별 제작 과정</a:t>
              </a:r>
              <a:endParaRPr lang="ko-KR" altLang="en-US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6.</a:t>
            </a:r>
            <a:endParaRPr lang="en-US" altLang="ko-KR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65935" y="652394"/>
            <a:ext cx="440055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6</a:t>
            </a:r>
            <a:endParaRPr lang="en-US" altLang="ko-KR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47263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단계별 제작 과정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806748" cy="29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Step-By-Step Fabrication Process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1583" y="1638300"/>
            <a:ext cx="8128834" cy="5219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6360261" cy="769441"/>
            <a:chOff x="510077" y="2691080"/>
            <a:chExt cx="6360261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181972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피드백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63801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피드백</a:t>
              </a:r>
              <a:endParaRPr lang="ko-KR" altLang="en-US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7.</a:t>
            </a:r>
            <a:endParaRPr lang="en-US" altLang="ko-KR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7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피드백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11" name="TextBox 1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3806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Feedback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교수님 피드백</a:t>
            </a:r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>
          <a:xfrm>
            <a:off x="1106040" y="3091686"/>
            <a:ext cx="13321719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눈 자체의 크기엔 관련이 없나</a:t>
            </a:r>
            <a:r>
              <a:rPr lang="en-US" altLang="ko-KR"/>
              <a:t>? 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실제 자동차에서 카메라가 장착되는 위치는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노트북이나 탭북의 웹캠을 사용하는 경우 카메라가 아래 방향에서 위 방향으로 상을 만들어 내는데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</a:t>
            </a:r>
            <a:r>
              <a:rPr lang="ko-KR" altLang="en-US"/>
              <a:t>반대로 위 방향에서 아래 방향으로 투사하게 되면 영향이 없을까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7" name="TextBox 6"/>
          <p:cNvSpPr txBox="1"/>
          <p:nvPr/>
        </p:nvSpPr>
        <p:spPr>
          <a:xfrm>
            <a:off x="1136650" y="4214973"/>
            <a:ext cx="10511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A. </a:t>
            </a:r>
            <a:r>
              <a:rPr lang="ko-KR" altLang="en-US"/>
              <a:t>실험 결과 눈 자체의 크기엔 관련이 없는 걸로 도출되었다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눈 자체의 크기엔 관련이 없나</a:t>
            </a:r>
            <a:r>
              <a:rPr lang="en-US" altLang="ko-KR"/>
              <a:t>? 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7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피드백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9252" y="1180991"/>
            <a:ext cx="3806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Feedback</a:t>
            </a:r>
            <a:endParaRPr lang="en-US" altLang="ko-KR"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325" y="2819291"/>
            <a:ext cx="3385167" cy="32307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8501" y="2843323"/>
            <a:ext cx="3611883" cy="3230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7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피드백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9252" y="1180991"/>
            <a:ext cx="3806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Feedback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실제 자동차에서 카메라가 장착되는 위치는</a:t>
            </a:r>
            <a:r>
              <a:rPr lang="en-US" altLang="ko-KR"/>
              <a:t>?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558064" y="3058923"/>
              <a:ext cx="4352999" cy="769441"/>
              <a:chOff x="471977" y="2691080"/>
              <a:chExt cx="4352999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/>
                  </a:rPr>
                  <a:t>프로젝트 개요</a:t>
                </a:r>
                <a:endPara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/>
                  </a:rPr>
                  <a:t>프로젝트 개요</a:t>
                </a:r>
                <a:endPara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0" b="1" spc="-15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/>
                </a:rPr>
                <a:t>Part 1.</a:t>
              </a:r>
              <a:endParaRPr lang="ko-KR" altLang="en-US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피드백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2360558" y="2618450"/>
            <a:ext cx="13977314" cy="530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5" name="_x492761968" descr="EMB0000546c608f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56206" y="2965922"/>
            <a:ext cx="4079587" cy="3245251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  <p:sp>
        <p:nvSpPr>
          <p:cNvPr id="16" name="TextBox 15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7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9252" y="1180991"/>
            <a:ext cx="3806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Feedback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/>
              <a:t>위 방향에서 아래 방향으로 투사해도 영향이 없을까</a:t>
            </a:r>
            <a:r>
              <a:rPr lang="en-US" altLang="ko-KR"/>
              <a:t>?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6360261" cy="769441"/>
            <a:chOff x="510077" y="2691080"/>
            <a:chExt cx="6360261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127470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결과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63801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결과</a:t>
              </a:r>
              <a:endParaRPr lang="ko-KR" altLang="en-US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8.</a:t>
            </a:r>
            <a:endParaRPr lang="en-US" altLang="ko-KR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5" y="652394"/>
            <a:ext cx="41229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/>
            </a:pPr>
            <a:r>
              <a:rPr lang="en-US" altLang="ko-KR" sz="3200" b="1">
                <a:solidFill>
                  <a:schemeClr val="accent4"/>
                </a:solidFill>
              </a:rPr>
              <a:t>8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9463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3000" b="0" spc="-150">
                <a:solidFill>
                  <a:schemeClr val="accent4"/>
                </a:solidFill>
                <a:latin typeface="+mj-ea"/>
                <a:ea typeface="+mj-ea"/>
              </a:rPr>
              <a:t>결과</a:t>
            </a:r>
            <a:endParaRPr lang="ko-KR" altLang="en-US" sz="3000" b="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1942465" cy="297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400" b="0" spc="-150"/>
              <a:t>항공소프트웨어프로젝트 </a:t>
            </a:r>
            <a:r>
              <a:rPr lang="en-US" altLang="ko-KR" sz="1400" b="0" spc="-150"/>
              <a:t>I</a:t>
            </a:r>
            <a:endParaRPr lang="ko-KR" altLang="en-US" sz="1400" b="0" spc="-150"/>
          </a:p>
        </p:txBody>
      </p:sp>
      <p:sp>
        <p:nvSpPr>
          <p:cNvPr id="11" name="TextBox 10"/>
          <p:cNvSpPr txBox="1"/>
          <p:nvPr/>
        </p:nvSpPr>
        <p:spPr>
          <a:xfrm>
            <a:off x="261899" y="516697"/>
            <a:ext cx="16392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0" spc="-150"/>
              <a:t>졸음운전 방지 시스템</a:t>
            </a:r>
            <a:endParaRPr lang="ko-KR" altLang="en-US" sz="1400" b="0" spc="-150"/>
          </a:p>
        </p:txBody>
      </p:sp>
      <p:sp>
        <p:nvSpPr>
          <p:cNvPr id="12" name="TextBox 11"/>
          <p:cNvSpPr txBox="1"/>
          <p:nvPr/>
        </p:nvSpPr>
        <p:spPr>
          <a:xfrm>
            <a:off x="2289252" y="1180991"/>
            <a:ext cx="3806748" cy="29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1400">
                <a:solidFill>
                  <a:schemeClr val="accent4"/>
                </a:solidFill>
              </a:rPr>
              <a:t>Result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299" y="1894690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>
          <a:xfrm>
            <a:off x="1136650" y="1904364"/>
            <a:ext cx="108237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spAutoFit/>
          </a:bodyPr>
          <a:lstStyle/>
          <a:p>
            <a:pPr lvl="0">
              <a:defRPr lang="ko-KR"/>
            </a:pPr>
            <a:r>
              <a:rPr lang="ko-KR" altLang="en-US"/>
              <a:t>결과</a:t>
            </a:r>
            <a:endParaRPr lang="en-US" altLang="ko-KR"/>
          </a:p>
        </p:txBody>
      </p:sp>
      <p:pic>
        <p:nvPicPr>
          <p:cNvPr id="20" name="1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800262" y="1686559"/>
            <a:ext cx="5796687" cy="4241561"/>
          </a:xfrm>
          <a:prstGeom prst="rect">
            <a:avLst/>
          </a:prstGeom>
        </p:spPr>
      </p:pic>
      <p:pic>
        <p:nvPicPr>
          <p:cNvPr id="23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382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33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250" objId="20"/>
        <p14:triggerEvt type="onClick" time="21250" objId="20"/>
      </p14:showEvtLst>
    </p:ext>
  </p:extLs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77745" y="3058825"/>
            <a:ext cx="2236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감사합니다</a:t>
            </a:r>
            <a:endParaRPr lang="ko-KR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584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/>
                </a:solidFill>
              </a:rPr>
              <a:t>Project Summary</a:t>
            </a:r>
            <a:endParaRPr lang="ko-KR" altLang="en-US" sz="140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00" y="158119"/>
            <a:ext cx="20088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항공소프트웨어프로젝트 </a:t>
            </a:r>
            <a:r>
              <a:rPr lang="en-US" altLang="ko-KR" sz="1400" spc="-150"/>
              <a:t>I</a:t>
            </a:r>
            <a:endParaRPr lang="ko-KR" altLang="en-US" sz="1400" spc="-15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1255858" y="1773089"/>
            <a:ext cx="28110846" cy="833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5" name="_x359467904" descr="EMB000057ec180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75659" y="2214871"/>
            <a:ext cx="4136101" cy="4066557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825" y="2819400"/>
            <a:ext cx="5715000" cy="285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813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527769" y="2211262"/>
            <a:ext cx="5611194" cy="2099938"/>
            <a:chOff x="527769" y="1728426"/>
            <a:chExt cx="5611194" cy="2099938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558064" y="3058923"/>
              <a:ext cx="5580899" cy="769441"/>
              <a:chOff x="471977" y="2691080"/>
              <a:chExt cx="5580899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4820550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4400" b="1" spc="-15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/>
                  </a:rPr>
                  <a:t>프로젝트 초기 목표</a:t>
                </a:r>
                <a:endPara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4820550" cy="7694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4400" b="1" spc="-15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/>
                  </a:rPr>
                  <a:t>프로젝트 초기 목표</a:t>
                </a:r>
                <a:endPara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0" b="1" spc="-15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/>
                </a:rPr>
                <a:t>Part 2.</a:t>
              </a:r>
              <a:endParaRPr lang="ko-KR" altLang="en-US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5" y="652394"/>
            <a:ext cx="41229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accent4"/>
                </a:solidFill>
              </a:rPr>
              <a:t>2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25683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spc="-150">
                <a:solidFill>
                  <a:schemeClr val="accent4"/>
                </a:solidFill>
                <a:latin typeface="+mj-ea"/>
                <a:ea typeface="+mj-ea"/>
              </a:rPr>
              <a:t>프로젝트 초기 목표 </a:t>
            </a:r>
            <a:endParaRPr lang="ko-KR" altLang="en-US" sz="3000" b="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385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accent4"/>
                </a:solidFill>
              </a:rPr>
              <a:t>Project Initial Goal</a:t>
            </a:r>
            <a:endParaRPr lang="ko-KR" altLang="en-US" sz="1400">
              <a:solidFill>
                <a:schemeClr val="accent4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715375" y="1989392"/>
            <a:ext cx="404348" cy="4029395"/>
            <a:chOff x="1504490" y="1778000"/>
            <a:chExt cx="404348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0158" y="1814150"/>
              <a:ext cx="388681" cy="438532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14014" y="3755890"/>
              <a:ext cx="388681" cy="438532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05459" y="4789202"/>
              <a:ext cx="388681" cy="448503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0" y="5888368"/>
              <a:ext cx="388681" cy="438533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418420" y="3753908"/>
            <a:ext cx="371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4"/>
                </a:solidFill>
              </a:rPr>
              <a:t>고개가 떨어지는 지 여부 인식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8420" y="4641852"/>
            <a:ext cx="3780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4"/>
                </a:solidFill>
              </a:rPr>
              <a:t>운전자가 졸고 있다고 판단되면 알람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600" y="167644"/>
            <a:ext cx="1942465" cy="297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0" spc="-150"/>
              <a:t>항공소프트웨어프로젝트 </a:t>
            </a:r>
            <a:r>
              <a:rPr lang="en-US" altLang="ko-KR" sz="1400" b="0" spc="-150"/>
              <a:t>I</a:t>
            </a:r>
            <a:endParaRPr lang="ko-KR" altLang="en-US" sz="1400" b="0" spc="-150"/>
          </a:p>
        </p:txBody>
      </p:sp>
      <p:sp>
        <p:nvSpPr>
          <p:cNvPr id="69" name="TextBox 25"/>
          <p:cNvSpPr txBox="1"/>
          <p:nvPr/>
        </p:nvSpPr>
        <p:spPr>
          <a:xfrm>
            <a:off x="2418420" y="5554664"/>
            <a:ext cx="32663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4"/>
                </a:solidFill>
              </a:rPr>
              <a:t>졸음운전 사망률 낮추는데 기여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70" name="TextBox 25"/>
          <p:cNvSpPr txBox="1"/>
          <p:nvPr/>
        </p:nvSpPr>
        <p:spPr>
          <a:xfrm>
            <a:off x="2418420" y="2020824"/>
            <a:ext cx="28852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4"/>
                </a:solidFill>
              </a:rPr>
              <a:t>안면인식 및 눈 깜빡임 감지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26011" y="2870989"/>
            <a:ext cx="388681" cy="388681"/>
          </a:xfrm>
          <a:prstGeom prst="ellipse">
            <a:avLst/>
          </a:prstGeom>
          <a:solidFill>
            <a:srgbClr val="fbfbfb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18420" y="2900587"/>
            <a:ext cx="317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accent4"/>
                </a:solidFill>
              </a:rPr>
              <a:t>야간 주행을 위한 영상 처리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4314899" cy="769441"/>
            <a:chOff x="510077" y="2691080"/>
            <a:chExt cx="4314899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59265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프로젝트 설명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59265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프로젝트 설명</a:t>
              </a:r>
              <a:endParaRPr lang="en-US" altLang="ko-KR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3.</a:t>
            </a:r>
            <a:endParaRPr lang="ko-KR" altLang="en-US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3325" y="652394"/>
            <a:ext cx="412293" cy="57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3200" b="1">
                <a:solidFill>
                  <a:schemeClr val="accent4"/>
                </a:solidFill>
              </a:rPr>
              <a:t>3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38053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000" b="0" spc="-150">
                <a:solidFill>
                  <a:schemeClr val="accent4"/>
                </a:solidFill>
                <a:latin typeface="+mj-ea"/>
                <a:ea typeface="+mj-ea"/>
              </a:rPr>
              <a:t>프로젝트 설명</a:t>
            </a:r>
            <a:endParaRPr lang="ko-KR" altLang="en-US" sz="3000" b="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83588" cy="293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accent4"/>
                </a:solidFill>
              </a:rPr>
              <a:t>Project  Explanation</a:t>
            </a: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968091" y="2290694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08885" y="4972949"/>
            <a:ext cx="2554605" cy="5686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라즈베리파이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02498" y="2283371"/>
            <a:ext cx="3653077" cy="3653077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575934" y="4972948"/>
            <a:ext cx="1868806" cy="568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599" y="158119"/>
            <a:ext cx="1942466" cy="297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0" spc="-150"/>
              <a:t>항공소프트웨어프로젝트 </a:t>
            </a:r>
            <a:r>
              <a:rPr lang="en-US" altLang="ko-KR" sz="1400" b="0" spc="-150"/>
              <a:t>I</a:t>
            </a:r>
            <a:endParaRPr lang="ko-KR" altLang="en-US" sz="1400" b="0" spc="-150"/>
          </a:p>
        </p:txBody>
      </p:sp>
      <p:sp>
        <p:nvSpPr>
          <p:cNvPr id="5" name="TextBox 4"/>
          <p:cNvSpPr txBox="1"/>
          <p:nvPr/>
        </p:nvSpPr>
        <p:spPr>
          <a:xfrm>
            <a:off x="8972550" y="2283371"/>
            <a:ext cx="22002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· 라즈베리파이에 연결한 카메라를 이용하여 눈 깜빡임을 감지 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· 눈이 감겨있는 시간을 측정하여 운전자가 조는지를 판단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· 졸고있다고 판단하면 알람기능을 이용하여 운전자를 깨움</a:t>
            </a:r>
            <a:endParaRPr lang="ko-KR" altLang="en-US"/>
          </a:p>
        </p:txBody>
      </p:sp>
      <p:sp>
        <p:nvSpPr>
          <p:cNvPr id="29" name="TextBox 6"/>
          <p:cNvSpPr txBox="1"/>
          <p:nvPr/>
        </p:nvSpPr>
        <p:spPr>
          <a:xfrm>
            <a:off x="3076652" y="3652103"/>
            <a:ext cx="234237" cy="2988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en-US" altLang="ko-KR" sz="1400" b="0" spc="-150">
              <a:solidFill>
                <a:schemeClr val="accent4"/>
              </a:solidFill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5878214" y="3852610"/>
            <a:ext cx="1366944" cy="298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1400" b="0" spc="-150">
              <a:solidFill>
                <a:schemeClr val="accent4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5721" y="3261590"/>
            <a:ext cx="1299248" cy="162406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0524" y="3255230"/>
            <a:ext cx="1676861" cy="16722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1899" y="516697"/>
            <a:ext cx="16882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spc="-150"/>
              <a:t>졸음운전 방지 시스템</a:t>
            </a:r>
            <a:endParaRPr lang="ko-KR" altLang="en-US" sz="1400" spc="-1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583464" y="3541759"/>
            <a:ext cx="5135637" cy="769441"/>
            <a:chOff x="510077" y="2691080"/>
            <a:chExt cx="5135637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441338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/>
                </a:rPr>
                <a:t>주요 동작 및 특징</a:t>
              </a:r>
              <a:endParaRPr lang="ko-KR" altLang="en-US" sz="4400" b="1" spc="-150">
                <a:solidFill>
                  <a:schemeClr val="bg1">
                    <a:alpha val="70000"/>
                  </a:schemeClr>
                </a:solidFill>
                <a:latin typeface="+mj-lt"/>
                <a:ea typeface="THE명품고딕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441338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400" b="1" spc="-15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/>
                </a:rPr>
                <a:t>주요 동작 및 특징</a:t>
              </a:r>
              <a:endParaRPr lang="en-US" altLang="ko-KR" sz="4400" b="1" spc="-15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 b="1" spc="-15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/>
              </a:rPr>
              <a:t>Part 4.</a:t>
            </a:r>
            <a:endParaRPr lang="ko-KR" altLang="en-US" sz="8000" b="1" spc="-15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736</ep:Words>
  <ep:PresentationFormat>와이드스크린</ep:PresentationFormat>
  <ep:Paragraphs>218</ep:Paragraphs>
  <ep:Slides>33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2015-07-07T04:48:58.000</dcterms:created>
  <dc:creator>Saebyeol Yu</dc:creator>
  <cp:lastModifiedBy>심우준</cp:lastModifiedBy>
  <dcterms:modified xsi:type="dcterms:W3CDTF">2021-06-13T12:49:42.667</dcterms:modified>
  <cp:revision>101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